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51"/>
  </p:notesMasterIdLst>
  <p:handoutMasterIdLst>
    <p:handoutMasterId r:id="rId52"/>
  </p:handoutMasterIdLst>
  <p:sldIdLst>
    <p:sldId id="361" r:id="rId4"/>
    <p:sldId id="401" r:id="rId5"/>
    <p:sldId id="437" r:id="rId6"/>
    <p:sldId id="438" r:id="rId7"/>
    <p:sldId id="440" r:id="rId8"/>
    <p:sldId id="441" r:id="rId9"/>
    <p:sldId id="442" r:id="rId10"/>
    <p:sldId id="439" r:id="rId11"/>
    <p:sldId id="420" r:id="rId12"/>
    <p:sldId id="447" r:id="rId13"/>
    <p:sldId id="448" r:id="rId14"/>
    <p:sldId id="449" r:id="rId15"/>
    <p:sldId id="450" r:id="rId16"/>
    <p:sldId id="451" r:id="rId17"/>
    <p:sldId id="452" r:id="rId18"/>
    <p:sldId id="444" r:id="rId19"/>
    <p:sldId id="445" r:id="rId20"/>
    <p:sldId id="463" r:id="rId21"/>
    <p:sldId id="465" r:id="rId22"/>
    <p:sldId id="468" r:id="rId23"/>
    <p:sldId id="453" r:id="rId24"/>
    <p:sldId id="416" r:id="rId25"/>
    <p:sldId id="454" r:id="rId26"/>
    <p:sldId id="419" r:id="rId27"/>
    <p:sldId id="455" r:id="rId28"/>
    <p:sldId id="456" r:id="rId29"/>
    <p:sldId id="457" r:id="rId30"/>
    <p:sldId id="458" r:id="rId31"/>
    <p:sldId id="421" r:id="rId32"/>
    <p:sldId id="422" r:id="rId33"/>
    <p:sldId id="460" r:id="rId34"/>
    <p:sldId id="392" r:id="rId35"/>
    <p:sldId id="425" r:id="rId36"/>
    <p:sldId id="443" r:id="rId37"/>
    <p:sldId id="469" r:id="rId38"/>
    <p:sldId id="427" r:id="rId39"/>
    <p:sldId id="466" r:id="rId40"/>
    <p:sldId id="426" r:id="rId41"/>
    <p:sldId id="429" r:id="rId42"/>
    <p:sldId id="428" r:id="rId43"/>
    <p:sldId id="430" r:id="rId44"/>
    <p:sldId id="436" r:id="rId45"/>
    <p:sldId id="431" r:id="rId46"/>
    <p:sldId id="433" r:id="rId47"/>
    <p:sldId id="434" r:id="rId48"/>
    <p:sldId id="435" r:id="rId49"/>
    <p:sldId id="467" r:id="rId5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FF7600"/>
    <a:srgbClr val="D91B5C"/>
    <a:srgbClr val="872175"/>
    <a:srgbClr val="009999"/>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8889" autoAdjust="0"/>
  </p:normalViewPr>
  <p:slideViewPr>
    <p:cSldViewPr snapToGrid="0">
      <p:cViewPr varScale="1">
        <p:scale>
          <a:sx n="99" d="100"/>
          <a:sy n="99" d="100"/>
        </p:scale>
        <p:origin x="-294" y="-102"/>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ea typeface="ヒラギノ角ゴ Pro W3" charset="0"/>
                <a:cs typeface="ヒラギノ角ゴ Pro W3" charset="0"/>
              </a:defRPr>
            </a:lvl1pPr>
          </a:lstStyle>
          <a:p>
            <a:pPr>
              <a:defRPr/>
            </a:pPr>
            <a:fld id="{0D0C0E09-2FD6-4E81-92CC-90AE16C2ADF6}" type="slidenum">
              <a:rPr lang="en-US"/>
              <a:pPr>
                <a:defRPr/>
              </a:pPr>
              <a:t>‹#›</a:t>
            </a:fld>
            <a:endParaRPr lang="en-US"/>
          </a:p>
        </p:txBody>
      </p:sp>
    </p:spTree>
    <p:extLst>
      <p:ext uri="{BB962C8B-B14F-4D97-AF65-F5344CB8AC3E}">
        <p14:creationId xmlns:p14="http://schemas.microsoft.com/office/powerpoint/2010/main" val="350744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ea typeface="ヒラギノ角ゴ Pro W3" charset="0"/>
                <a:cs typeface="ヒラギノ角ゴ Pro W3" charset="0"/>
              </a:defRPr>
            </a:lvl1pPr>
          </a:lstStyle>
          <a:p>
            <a:pPr>
              <a:defRPr/>
            </a:pPr>
            <a:fld id="{A16BE10A-078E-4BC5-9581-9C9F96998A50}" type="slidenum">
              <a:rPr lang="en-US"/>
              <a:pPr>
                <a:defRPr/>
              </a:pPr>
              <a:t>‹#›</a:t>
            </a:fld>
            <a:endParaRPr lang="en-US"/>
          </a:p>
        </p:txBody>
      </p:sp>
    </p:spTree>
    <p:extLst>
      <p:ext uri="{BB962C8B-B14F-4D97-AF65-F5344CB8AC3E}">
        <p14:creationId xmlns:p14="http://schemas.microsoft.com/office/powerpoint/2010/main" val="2607285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data@rotary.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44DEEB87-2826-462A-8653-2A10F9684FB5}" type="slidenum">
              <a:rPr lang="en-US" sz="1200" smtClean="0"/>
              <a:pPr/>
              <a:t>1</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Georgia" pitchFamily="18"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10</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11</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12</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13</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14</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16</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17</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19</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Arial" pitchFamily="34" charset="0"/>
                <a:ea typeface="ヒラギノ角ゴ Pro W3"/>
                <a:cs typeface="ヒラギノ角ゴ Pro W3"/>
              </a:rPr>
              <a:t>Please note to</a:t>
            </a:r>
            <a:r>
              <a:rPr lang="en-US" baseline="0" dirty="0" smtClean="0">
                <a:latin typeface="Arial" pitchFamily="34" charset="0"/>
                <a:ea typeface="ヒラギノ角ゴ Pro W3"/>
                <a:cs typeface="ヒラギノ角ゴ Pro W3"/>
              </a:rPr>
              <a:t> select the Rotaract club name as it appears on Rotary International database, not as the club is referred to locally.  If you do not know this information, you can contact rotaract@rotary.org, or look into your club/district records to see the name on your Certificate of Organization provided by RI.</a:t>
            </a: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2</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20</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21</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22</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23</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24</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25</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26</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27</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28</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29</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30</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31</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32</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33</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34</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A SLIDE: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If as a reported club president/advisor you face any challenges adding members, it may be because those members already have a My Rotary profile. If they do, and they’re not connected with a Rotaract club, those individuals should email </a:t>
            </a:r>
            <a:r>
              <a:rPr lang="en-US" sz="1200" u="sng" kern="1200" dirty="0" smtClean="0">
                <a:solidFill>
                  <a:schemeClr val="tx1"/>
                </a:solidFill>
                <a:effectLst/>
                <a:latin typeface="Arial" pitchFamily="-107" charset="0"/>
                <a:ea typeface="ヒラギノ角ゴ Pro W3" pitchFamily="-107" charset="-128"/>
                <a:cs typeface="ヒラギノ角ゴ Pro W3" pitchFamily="-107" charset="-128"/>
                <a:hlinkClick r:id="rId3"/>
              </a:rPr>
              <a:t>data@rotary.org</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to get connected with your club. They should provide their name, email address with which they created the My Rotary account, the name of the Rotaract club and the sponsor Rotary club. </a:t>
            </a:r>
            <a:endParaRPr lang="en-US" dirty="0"/>
          </a:p>
        </p:txBody>
      </p:sp>
      <p:sp>
        <p:nvSpPr>
          <p:cNvPr id="4" name="Slide Number Placeholder 3"/>
          <p:cNvSpPr>
            <a:spLocks noGrp="1"/>
          </p:cNvSpPr>
          <p:nvPr>
            <p:ph type="sldNum" sz="quarter" idx="10"/>
          </p:nvPr>
        </p:nvSpPr>
        <p:spPr/>
        <p:txBody>
          <a:bodyPr/>
          <a:lstStyle/>
          <a:p>
            <a:pPr>
              <a:defRPr/>
            </a:pPr>
            <a:fld id="{A16BE10A-078E-4BC5-9581-9C9F96998A50}" type="slidenum">
              <a:rPr lang="en-US" smtClean="0"/>
              <a:pPr>
                <a:defRPr/>
              </a:pPr>
              <a:t>35</a:t>
            </a:fld>
            <a:endParaRPr lang="en-US"/>
          </a:p>
        </p:txBody>
      </p:sp>
    </p:spTree>
    <p:extLst>
      <p:ext uri="{BB962C8B-B14F-4D97-AF65-F5344CB8AC3E}">
        <p14:creationId xmlns:p14="http://schemas.microsoft.com/office/powerpoint/2010/main" val="412992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36</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solidFill>
                  <a:prstClr val="black"/>
                </a:solidFill>
              </a:rPr>
              <a:pPr/>
              <a:t>37</a:t>
            </a:fld>
            <a:endParaRPr lang="en-US" sz="120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39</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40</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41</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42</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43</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44</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46</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47</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6</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7</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a:cs typeface="ヒラギノ角ゴ Pro W3"/>
              </a:defRPr>
            </a:lvl1pPr>
            <a:lvl2pPr marL="742950" indent="-285750" defTabSz="931863" eaLnBrk="0" hangingPunct="0">
              <a:defRPr sz="2400">
                <a:solidFill>
                  <a:schemeClr val="tx1"/>
                </a:solidFill>
                <a:latin typeface="Arial" pitchFamily="34" charset="0"/>
                <a:ea typeface="ヒラギノ角ゴ Pro W3"/>
                <a:cs typeface="ヒラギノ角ゴ Pro W3"/>
              </a:defRPr>
            </a:lvl2pPr>
            <a:lvl3pPr marL="1143000" indent="-228600" defTabSz="931863" eaLnBrk="0" hangingPunct="0">
              <a:defRPr sz="2400">
                <a:solidFill>
                  <a:schemeClr val="tx1"/>
                </a:solidFill>
                <a:latin typeface="Arial" pitchFamily="34" charset="0"/>
                <a:ea typeface="ヒラギノ角ゴ Pro W3"/>
                <a:cs typeface="ヒラギノ角ゴ Pro W3"/>
              </a:defRPr>
            </a:lvl3pPr>
            <a:lvl4pPr marL="1600200" indent="-228600" defTabSz="931863" eaLnBrk="0" hangingPunct="0">
              <a:defRPr sz="2400">
                <a:solidFill>
                  <a:schemeClr val="tx1"/>
                </a:solidFill>
                <a:latin typeface="Arial" pitchFamily="34" charset="0"/>
                <a:ea typeface="ヒラギノ角ゴ Pro W3"/>
                <a:cs typeface="ヒラギノ角ゴ Pro W3"/>
              </a:defRPr>
            </a:lvl4pPr>
            <a:lvl5pPr marL="2057400" indent="-228600" defTabSz="931863" eaLnBrk="0" hangingPunct="0">
              <a:defRPr sz="2400">
                <a:solidFill>
                  <a:schemeClr val="tx1"/>
                </a:solidFill>
                <a:latin typeface="Arial" pitchFamily="34" charset="0"/>
                <a:ea typeface="ヒラギノ角ゴ Pro W3"/>
                <a:cs typeface="ヒラギノ角ゴ Pro W3"/>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fld id="{B0393D97-5535-4379-93A1-C6EDEDF1A672}" type="slidenum">
              <a:rPr lang="en-US" sz="1200" smtClean="0"/>
              <a:pPr/>
              <a:t>9</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Arial"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290461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444888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userDrawn="1"/>
        </p:nvSpPr>
        <p:spPr>
          <a:xfrm>
            <a:off x="-76200" y="457200"/>
            <a:ext cx="9296400" cy="533400"/>
          </a:xfrm>
          <a:prstGeom prst="rect">
            <a:avLst/>
          </a:prstGeom>
          <a:solidFill>
            <a:srgbClr val="FF760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663989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1920220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214302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458122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339648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99879815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82369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8653018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670088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6883057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78414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6726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79096085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8719807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00910644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61717452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18001057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063917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9664166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9414029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8593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3747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42554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26758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57200" y="61658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wh-rev.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TextBox 4"/>
          <p:cNvSpPr txBox="1"/>
          <p:nvPr/>
        </p:nvSpPr>
        <p:spPr>
          <a:xfrm>
            <a:off x="6019800" y="6477000"/>
            <a:ext cx="2667000" cy="138113"/>
          </a:xfrm>
          <a:prstGeom prst="rect">
            <a:avLst/>
          </a:prstGeom>
          <a:noFill/>
        </p:spPr>
        <p:txBody>
          <a:bodyPr lIns="0" tIns="0" rIns="0" bIns="0">
            <a:spAutoFit/>
          </a:bodyPr>
          <a:lstStyle/>
          <a:p>
            <a:pPr algn="r" eaLnBrk="0" hangingPunct="0">
              <a:defRPr/>
            </a:pPr>
            <a:r>
              <a:rPr lang="en-US" sz="900" dirty="0">
                <a:solidFill>
                  <a:srgbClr val="BCBDC0"/>
                </a:solidFill>
                <a:latin typeface="Arial Narrow"/>
                <a:ea typeface="ヒラギノ角ゴ Pro W3" charset="0"/>
                <a:cs typeface="Arial Narrow"/>
              </a:rPr>
              <a:t>ROTARY’S PROGRAMS FOR YOUNG LEADERS |  </a:t>
            </a:r>
            <a:fld id="{8C768450-B504-4DBC-B457-318B9F263D5C}" type="slidenum">
              <a:rPr lang="en-US" sz="900" spc="300">
                <a:solidFill>
                  <a:srgbClr val="BCBDC0"/>
                </a:solidFill>
                <a:latin typeface="Arial Narrow"/>
                <a:ea typeface="ヒラギノ角ゴ Pro W3" charset="0"/>
                <a:cs typeface="Arial Narrow"/>
              </a:rPr>
              <a:pPr algn="r" eaLnBrk="0" hangingPunct="0">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ea typeface="ヒラギノ角ゴ Pro W3" charset="0"/>
              <a:cs typeface="Arial Narrow"/>
            </a:endParaRPr>
          </a:p>
        </p:txBody>
      </p:sp>
      <p:pic>
        <p:nvPicPr>
          <p:cNvPr id="2051" name="Picture 5"/>
          <p:cNvPicPr>
            <a:picLocks noChangeAspect="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7" r:id="rId14"/>
    <p:sldLayoutId id="2147483908" r:id="rId15"/>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p>
            <a:pPr algn="r" eaLnBrk="0" hangingPunct="0">
              <a:defRPr/>
            </a:pPr>
            <a:r>
              <a:rPr lang="en-US" sz="900" dirty="0">
                <a:solidFill>
                  <a:srgbClr val="BCBDC0"/>
                </a:solidFill>
                <a:latin typeface="Arial Narrow"/>
                <a:ea typeface="ヒラギノ角ゴ Pro W3" charset="0"/>
                <a:cs typeface="Arial Narrow"/>
              </a:rPr>
              <a:t>TITLE |  </a:t>
            </a:r>
            <a:fld id="{102FF214-1F23-4B0E-A797-34EEBB1DCBCD}" type="slidenum">
              <a:rPr lang="en-US" sz="900" spc="300">
                <a:solidFill>
                  <a:srgbClr val="BCBDC0"/>
                </a:solidFill>
                <a:latin typeface="Arial Narrow"/>
                <a:ea typeface="ヒラギノ角ゴ Pro W3" charset="0"/>
                <a:cs typeface="Arial Narrow"/>
              </a:rPr>
              <a:pPr algn="r" eaLnBrk="0" hangingPunct="0">
                <a:defRPr/>
              </a:pPr>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ea typeface="ヒラギノ角ゴ Pro W3" charset="0"/>
              <a:cs typeface="Arial Narrow"/>
            </a:endParaRPr>
          </a:p>
        </p:txBody>
      </p:sp>
      <p:pic>
        <p:nvPicPr>
          <p:cNvPr id="3075" name="Picture 3"/>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12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4691122"/>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2532" name="Rectangle 10"/>
          <p:cNvSpPr txBox="1">
            <a:spLocks noChangeArrowheads="1"/>
          </p:cNvSpPr>
          <p:nvPr/>
        </p:nvSpPr>
        <p:spPr bwMode="auto">
          <a:xfrm>
            <a:off x="0" y="4691122"/>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2800" dirty="0" smtClean="0">
                <a:solidFill>
                  <a:schemeClr val="bg1"/>
                </a:solidFill>
                <a:latin typeface="Arial Narrow Bold" pitchFamily="34" charset="0"/>
              </a:rPr>
              <a:t>HOW TO UPDATE ROTARACT CLUB &amp; MEMBER DATA</a:t>
            </a:r>
            <a:endParaRPr lang="en-US" sz="2800" dirty="0">
              <a:solidFill>
                <a:schemeClr val="bg1"/>
              </a:solidFill>
              <a:latin typeface="Arial Narrow Bold" pitchFamily="34" charset="0"/>
            </a:endParaRPr>
          </a:p>
        </p:txBody>
      </p:sp>
      <p:sp>
        <p:nvSpPr>
          <p:cNvPr id="2" name="TextBox 1"/>
          <p:cNvSpPr txBox="1"/>
          <p:nvPr/>
        </p:nvSpPr>
        <p:spPr>
          <a:xfrm>
            <a:off x="120445" y="6425679"/>
            <a:ext cx="6307304" cy="338554"/>
          </a:xfrm>
          <a:prstGeom prst="rect">
            <a:avLst/>
          </a:prstGeom>
          <a:noFill/>
        </p:spPr>
        <p:txBody>
          <a:bodyPr wrap="none" rtlCol="0">
            <a:spAutoFit/>
          </a:bodyPr>
          <a:lstStyle/>
          <a:p>
            <a:r>
              <a:rPr lang="en-US" sz="1600" dirty="0" smtClean="0">
                <a:solidFill>
                  <a:schemeClr val="bg1"/>
                </a:solidFill>
              </a:rPr>
              <a:t>Pictured: Members of the </a:t>
            </a:r>
            <a:r>
              <a:rPr lang="en-US" sz="1600" dirty="0" err="1">
                <a:solidFill>
                  <a:schemeClr val="bg1"/>
                </a:solidFill>
              </a:rPr>
              <a:t>Noale</a:t>
            </a:r>
            <a:r>
              <a:rPr lang="en-US" sz="1600" dirty="0">
                <a:solidFill>
                  <a:schemeClr val="bg1"/>
                </a:solidFill>
              </a:rPr>
              <a:t> </a:t>
            </a:r>
            <a:r>
              <a:rPr lang="en-US" sz="1600" dirty="0" err="1">
                <a:solidFill>
                  <a:schemeClr val="bg1"/>
                </a:solidFill>
              </a:rPr>
              <a:t>dei</a:t>
            </a:r>
            <a:r>
              <a:rPr lang="en-US" sz="1600" dirty="0">
                <a:solidFill>
                  <a:schemeClr val="bg1"/>
                </a:solidFill>
              </a:rPr>
              <a:t> </a:t>
            </a:r>
            <a:r>
              <a:rPr lang="en-US" sz="1600" dirty="0" err="1" smtClean="0">
                <a:solidFill>
                  <a:schemeClr val="bg1"/>
                </a:solidFill>
              </a:rPr>
              <a:t>Tempesta</a:t>
            </a:r>
            <a:r>
              <a:rPr lang="en-US" sz="1600" dirty="0" smtClean="0">
                <a:solidFill>
                  <a:schemeClr val="bg1"/>
                </a:solidFill>
              </a:rPr>
              <a:t> Rotaract Club in Italy</a:t>
            </a:r>
            <a:endParaRPr lang="en-US" sz="16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9144000" cy="6860763"/>
            <a:chOff x="-1" y="0"/>
            <a:chExt cx="9144000" cy="686076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668"/>
              <a:ext cx="9143999" cy="649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42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Get started at www.rotary.org</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352452937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 y="0"/>
            <a:ext cx="9144000" cy="6860763"/>
            <a:chOff x="-1" y="0"/>
            <a:chExt cx="9144000" cy="6860763"/>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668"/>
              <a:ext cx="9143999" cy="649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3999" cy="42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0"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Click on My Rotary</a:t>
            </a:r>
            <a:endParaRPr lang="en-US" sz="3200" dirty="0">
              <a:solidFill>
                <a:schemeClr val="bg1"/>
              </a:solidFill>
              <a:latin typeface="Arial Narrow Bold" pitchFamily="34" charset="0"/>
            </a:endParaRPr>
          </a:p>
        </p:txBody>
      </p:sp>
      <p:sp>
        <p:nvSpPr>
          <p:cNvPr id="13" name="Rectangle 12"/>
          <p:cNvSpPr/>
          <p:nvPr/>
        </p:nvSpPr>
        <p:spPr>
          <a:xfrm>
            <a:off x="4943475" y="362904"/>
            <a:ext cx="619125" cy="247478"/>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Right Arrow 1"/>
          <p:cNvSpPr/>
          <p:nvPr/>
        </p:nvSpPr>
        <p:spPr>
          <a:xfrm rot="19869779">
            <a:off x="4116715" y="596102"/>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83830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84" r="3050" b="1710"/>
          <a:stretch/>
        </p:blipFill>
        <p:spPr bwMode="auto">
          <a:xfrm>
            <a:off x="-2" y="1"/>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0"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Click Sign In/Register</a:t>
            </a:r>
            <a:endParaRPr lang="en-US" sz="3200" dirty="0">
              <a:solidFill>
                <a:schemeClr val="bg1"/>
              </a:solidFill>
              <a:latin typeface="Arial Narrow Bold" pitchFamily="34" charset="0"/>
            </a:endParaRPr>
          </a:p>
        </p:txBody>
      </p:sp>
      <p:sp>
        <p:nvSpPr>
          <p:cNvPr id="8" name="Rectangle 7"/>
          <p:cNvSpPr/>
          <p:nvPr/>
        </p:nvSpPr>
        <p:spPr>
          <a:xfrm>
            <a:off x="1498600" y="42877"/>
            <a:ext cx="830714" cy="228600"/>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016559">
            <a:off x="2382318" y="208013"/>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66532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3" r="2662"/>
          <a:stretch/>
        </p:blipFill>
        <p:spPr bwMode="auto">
          <a:xfrm>
            <a:off x="9525" y="-1"/>
            <a:ext cx="9144000" cy="694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0"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Then sign in to your account</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89247022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3" r="2662"/>
          <a:stretch/>
        </p:blipFill>
        <p:spPr bwMode="auto">
          <a:xfrm>
            <a:off x="9525" y="-1"/>
            <a:ext cx="9144000" cy="694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84334" y="4680440"/>
            <a:ext cx="1373565" cy="389241"/>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41838">
            <a:off x="3830114" y="4341317"/>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1000" y="5686425"/>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5" name="Rectangle 10"/>
          <p:cNvSpPr txBox="1">
            <a:spLocks noChangeArrowheads="1"/>
          </p:cNvSpPr>
          <p:nvPr/>
        </p:nvSpPr>
        <p:spPr bwMode="auto">
          <a:xfrm>
            <a:off x="0" y="5686425"/>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If you don’t have an account, click create account</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16962035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 r="247"/>
          <a:stretch/>
        </p:blipFill>
        <p:spPr bwMode="auto">
          <a:xfrm>
            <a:off x="-1" y="0"/>
            <a:ext cx="92746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4957590"/>
            <a:ext cx="9753600" cy="156393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0" y="4957590"/>
            <a:ext cx="9144000" cy="1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smtClean="0">
                <a:solidFill>
                  <a:schemeClr val="bg1"/>
                </a:solidFill>
                <a:latin typeface="Arial Narrow Bold" pitchFamily="34" charset="0"/>
              </a:rPr>
              <a:t>TROUBLESHOOTING: When you create an account, you must use the same email address that was reported to Rotary International for your role</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324265114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6085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18734" y="3234378"/>
            <a:ext cx="2834066" cy="486722"/>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369946">
            <a:off x="3364640" y="3654923"/>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Note: Please use your personal email and not a shared email. This is YOUR My Rotary </a:t>
            </a:r>
            <a:r>
              <a:rPr lang="en-US" sz="3200" dirty="0" smtClean="0">
                <a:solidFill>
                  <a:schemeClr val="bg1"/>
                </a:solidFill>
                <a:latin typeface="Arial Narrow Bold" pitchFamily="34" charset="0"/>
              </a:rPr>
              <a:t>account</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310371269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 y="-463326"/>
            <a:ext cx="9166034" cy="733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5817" y="1172936"/>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1172936"/>
            <a:ext cx="920918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Enter your City and Postal Code. Then select “I am a club Member” and choose “Rotaract” as the club </a:t>
            </a:r>
            <a:r>
              <a:rPr lang="en-US" sz="3200" dirty="0" smtClean="0">
                <a:solidFill>
                  <a:schemeClr val="bg1"/>
                </a:solidFill>
                <a:latin typeface="Arial Narrow Bold" pitchFamily="34" charset="0"/>
              </a:rPr>
              <a:t>type</a:t>
            </a:r>
            <a:endParaRPr lang="en-US" sz="3200" dirty="0">
              <a:solidFill>
                <a:schemeClr val="bg1"/>
              </a:solidFill>
              <a:latin typeface="Arial Narrow Bold" pitchFamily="34" charset="0"/>
            </a:endParaRPr>
          </a:p>
        </p:txBody>
      </p:sp>
      <p:sp>
        <p:nvSpPr>
          <p:cNvPr id="11" name="Right Arrow 10"/>
          <p:cNvSpPr/>
          <p:nvPr/>
        </p:nvSpPr>
        <p:spPr>
          <a:xfrm rot="10800000">
            <a:off x="3480755" y="4409666"/>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84071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 y="-463326"/>
            <a:ext cx="9166034" cy="733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280" t="8362" r="3109" b="474"/>
          <a:stretch/>
        </p:blipFill>
        <p:spPr bwMode="auto">
          <a:xfrm>
            <a:off x="-22033" y="-300270"/>
            <a:ext cx="9166034" cy="7170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5817" y="1172936"/>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43149" y="1172936"/>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Begin typing the name of your club and choose the correct entry from the dropdown menu</a:t>
            </a:r>
            <a:endParaRPr lang="en-US" sz="3200" dirty="0">
              <a:solidFill>
                <a:schemeClr val="bg1"/>
              </a:solidFill>
              <a:latin typeface="Arial Narrow Bold" pitchFamily="34" charset="0"/>
            </a:endParaRPr>
          </a:p>
        </p:txBody>
      </p:sp>
      <p:sp>
        <p:nvSpPr>
          <p:cNvPr id="11" name="Right Arrow 10"/>
          <p:cNvSpPr/>
          <p:nvPr/>
        </p:nvSpPr>
        <p:spPr>
          <a:xfrm rot="10800000">
            <a:off x="3480755" y="5806666"/>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45359" y="3629944"/>
            <a:ext cx="3705763" cy="255454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Rectangle 1"/>
          <p:cNvSpPr/>
          <p:nvPr/>
        </p:nvSpPr>
        <p:spPr>
          <a:xfrm>
            <a:off x="4970166" y="3629945"/>
            <a:ext cx="3580956" cy="2554545"/>
          </a:xfrm>
          <a:prstGeom prst="rect">
            <a:avLst/>
          </a:prstGeom>
        </p:spPr>
        <p:txBody>
          <a:bodyPr wrap="square" anchor="ctr">
            <a:spAutoFit/>
          </a:bodyPr>
          <a:lstStyle/>
          <a:p>
            <a:r>
              <a:rPr lang="en-US" sz="1600" dirty="0" smtClean="0">
                <a:solidFill>
                  <a:schemeClr val="accent5"/>
                </a:solidFill>
              </a:rPr>
              <a:t>Please </a:t>
            </a:r>
            <a:r>
              <a:rPr lang="en-US" sz="1600" dirty="0">
                <a:solidFill>
                  <a:schemeClr val="accent5"/>
                </a:solidFill>
              </a:rPr>
              <a:t>note </a:t>
            </a:r>
            <a:r>
              <a:rPr lang="en-US" sz="1600" dirty="0" smtClean="0">
                <a:solidFill>
                  <a:schemeClr val="accent5"/>
                </a:solidFill>
              </a:rPr>
              <a:t>your club </a:t>
            </a:r>
            <a:r>
              <a:rPr lang="en-US" sz="1600" dirty="0">
                <a:solidFill>
                  <a:schemeClr val="accent5"/>
                </a:solidFill>
              </a:rPr>
              <a:t>name </a:t>
            </a:r>
            <a:r>
              <a:rPr lang="en-US" sz="1600" dirty="0" smtClean="0">
                <a:solidFill>
                  <a:schemeClr val="accent5"/>
                </a:solidFill>
              </a:rPr>
              <a:t>will appear as it is recorded in the Rotary </a:t>
            </a:r>
            <a:r>
              <a:rPr lang="en-US" sz="1600" dirty="0">
                <a:solidFill>
                  <a:schemeClr val="accent5"/>
                </a:solidFill>
              </a:rPr>
              <a:t>International database, not as the club is referred to locally</a:t>
            </a:r>
            <a:r>
              <a:rPr lang="en-US" sz="1600" dirty="0" smtClean="0">
                <a:solidFill>
                  <a:schemeClr val="accent5"/>
                </a:solidFill>
              </a:rPr>
              <a:t>. If </a:t>
            </a:r>
            <a:r>
              <a:rPr lang="en-US" sz="1600" dirty="0">
                <a:solidFill>
                  <a:schemeClr val="accent5"/>
                </a:solidFill>
              </a:rPr>
              <a:t>you </a:t>
            </a:r>
            <a:r>
              <a:rPr lang="en-US" sz="1600" dirty="0" smtClean="0">
                <a:solidFill>
                  <a:schemeClr val="accent5"/>
                </a:solidFill>
              </a:rPr>
              <a:t>cannot correctly identify your club from the dropdown menu, contact </a:t>
            </a:r>
            <a:r>
              <a:rPr lang="en-US" sz="1600" dirty="0">
                <a:solidFill>
                  <a:schemeClr val="accent5"/>
                </a:solidFill>
              </a:rPr>
              <a:t>rotaract@rotary.org, </a:t>
            </a:r>
            <a:r>
              <a:rPr lang="en-US" sz="1600" dirty="0" smtClean="0">
                <a:solidFill>
                  <a:schemeClr val="accent5"/>
                </a:solidFill>
              </a:rPr>
              <a:t>check your </a:t>
            </a:r>
            <a:r>
              <a:rPr lang="en-US" sz="1600" dirty="0">
                <a:solidFill>
                  <a:schemeClr val="accent5"/>
                </a:solidFill>
              </a:rPr>
              <a:t>club/district </a:t>
            </a:r>
            <a:r>
              <a:rPr lang="en-US" sz="1600" dirty="0" smtClean="0">
                <a:solidFill>
                  <a:schemeClr val="accent5"/>
                </a:solidFill>
              </a:rPr>
              <a:t>records, or confirm the club name on your official </a:t>
            </a:r>
            <a:r>
              <a:rPr lang="en-US" sz="1600" dirty="0">
                <a:solidFill>
                  <a:schemeClr val="accent5"/>
                </a:solidFill>
              </a:rPr>
              <a:t>Certificate of Organization provided by </a:t>
            </a:r>
            <a:r>
              <a:rPr lang="en-US" sz="1600" dirty="0" smtClean="0">
                <a:solidFill>
                  <a:schemeClr val="accent5"/>
                </a:solidFill>
              </a:rPr>
              <a:t>Rotary.</a:t>
            </a:r>
            <a:endParaRPr lang="en-US" sz="1600" dirty="0">
              <a:solidFill>
                <a:schemeClr val="accent5"/>
              </a:solidFill>
            </a:endParaRPr>
          </a:p>
        </p:txBody>
      </p:sp>
    </p:spTree>
    <p:extLst>
      <p:ext uri="{BB962C8B-B14F-4D97-AF65-F5344CB8AC3E}">
        <p14:creationId xmlns:p14="http://schemas.microsoft.com/office/powerpoint/2010/main" val="141156592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 y="-463326"/>
            <a:ext cx="9166034" cy="733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15817" y="1172936"/>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43149" y="1172936"/>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If you know your Member ID enter it, if not you can leave the field blank. When finished click </a:t>
            </a:r>
            <a:r>
              <a:rPr lang="en-US" sz="3200" dirty="0" smtClean="0">
                <a:solidFill>
                  <a:schemeClr val="bg1"/>
                </a:solidFill>
                <a:latin typeface="Arial Narrow Bold" pitchFamily="34" charset="0"/>
              </a:rPr>
              <a:t>Continue</a:t>
            </a:r>
            <a:endParaRPr lang="en-US" sz="3200" dirty="0">
              <a:solidFill>
                <a:schemeClr val="bg1"/>
              </a:solidFill>
              <a:latin typeface="Arial Narrow Bold" pitchFamily="34" charset="0"/>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970"/>
          <a:stretch/>
        </p:blipFill>
        <p:spPr bwMode="auto">
          <a:xfrm>
            <a:off x="403553" y="4334641"/>
            <a:ext cx="3330245" cy="203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5282"/>
          <a:stretch/>
        </p:blipFill>
        <p:spPr bwMode="auto">
          <a:xfrm>
            <a:off x="287651" y="5988921"/>
            <a:ext cx="6284600" cy="88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10800000">
            <a:off x="3461316" y="5577930"/>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83129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264403" y="341522"/>
            <a:ext cx="8692307"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5400" dirty="0" smtClean="0">
                <a:solidFill>
                  <a:schemeClr val="bg1"/>
                </a:solidFill>
                <a:latin typeface="Arial Narrow Bold" pitchFamily="34" charset="0"/>
              </a:rPr>
              <a:t>Rotaract clubs are </a:t>
            </a:r>
            <a:r>
              <a:rPr lang="en-US" sz="5400" b="1" dirty="0" smtClean="0">
                <a:solidFill>
                  <a:schemeClr val="accent5"/>
                </a:solidFill>
                <a:latin typeface="Arial Narrow Bold" pitchFamily="34" charset="0"/>
              </a:rPr>
              <a:t>required</a:t>
            </a:r>
            <a:r>
              <a:rPr lang="en-US" sz="5400" dirty="0" smtClean="0">
                <a:solidFill>
                  <a:schemeClr val="bg1"/>
                </a:solidFill>
                <a:latin typeface="Arial Narrow Bold" pitchFamily="34" charset="0"/>
              </a:rPr>
              <a:t> to update their club and member data every six months. </a:t>
            </a:r>
          </a:p>
          <a:p>
            <a:pPr eaLnBrk="1" hangingPunct="1">
              <a:spcAft>
                <a:spcPts val="2400"/>
              </a:spcAft>
            </a:pPr>
            <a:r>
              <a:rPr lang="en-US" sz="5400" dirty="0" smtClean="0">
                <a:solidFill>
                  <a:schemeClr val="bg1"/>
                </a:solidFill>
                <a:latin typeface="Arial Narrow Bold" pitchFamily="34" charset="0"/>
              </a:rPr>
              <a:t>Not updating puts your club at risk of termination.</a:t>
            </a:r>
            <a:endParaRPr lang="en-US" sz="5400" dirty="0">
              <a:solidFill>
                <a:schemeClr val="bg1"/>
              </a:solidFill>
              <a:latin typeface="Arial Narrow Bold" pitchFamily="34" charset="0"/>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6264693"/>
            <a:ext cx="1066800" cy="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99717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6" name="Rectangle 10"/>
          <p:cNvSpPr txBox="1">
            <a:spLocks noChangeArrowheads="1"/>
          </p:cNvSpPr>
          <p:nvPr/>
        </p:nvSpPr>
        <p:spPr bwMode="auto">
          <a:xfrm>
            <a:off x="264404" y="341522"/>
            <a:ext cx="8378151" cy="59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5400" dirty="0" smtClean="0">
                <a:solidFill>
                  <a:prstClr val="white"/>
                </a:solidFill>
                <a:latin typeface="Arial Narrow Bold" pitchFamily="34" charset="0"/>
              </a:rPr>
              <a:t>NOTE: Please wait 72 hours for new accounts to be created. Then you can return to the sign in screen at Rotary.org.</a:t>
            </a:r>
            <a:endParaRPr lang="en-US" sz="5400" dirty="0">
              <a:solidFill>
                <a:prstClr val="white"/>
              </a:solidFill>
              <a:latin typeface="Arial Narrow Bold"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6264693"/>
            <a:ext cx="1066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45088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91" y="16269"/>
            <a:ext cx="9129016" cy="6850845"/>
          </a:xfrm>
          <a:prstGeom prst="rect">
            <a:avLst/>
          </a:prstGeom>
        </p:spPr>
      </p:pic>
      <p:sp>
        <p:nvSpPr>
          <p:cNvPr id="5" name="Rectangle 4"/>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0"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After you sign in, you’ll see your My Rotary homepage</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292878880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 y="16269"/>
            <a:ext cx="9129016" cy="6850844"/>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8" t="3116" r="3492" b="9616"/>
          <a:stretch/>
        </p:blipFill>
        <p:spPr bwMode="auto">
          <a:xfrm>
            <a:off x="7491" y="983226"/>
            <a:ext cx="9138848" cy="2025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7493" y="47244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4300"/>
              </a:lnSpc>
              <a:spcAft>
                <a:spcPts val="2400"/>
              </a:spcAft>
            </a:pPr>
            <a:r>
              <a:rPr lang="en-US" sz="3200" dirty="0" smtClean="0">
                <a:solidFill>
                  <a:schemeClr val="bg1"/>
                </a:solidFill>
                <a:latin typeface="Arial Narrow Bold" pitchFamily="34" charset="0"/>
              </a:rPr>
              <a:t>Hover over Manage, then click Club Administration</a:t>
            </a:r>
            <a:endParaRPr lang="en-US" sz="3200" dirty="0">
              <a:solidFill>
                <a:schemeClr val="bg1"/>
              </a:solidFill>
              <a:latin typeface="Arial Narrow Bold" pitchFamily="34" charset="0"/>
            </a:endParaRPr>
          </a:p>
        </p:txBody>
      </p:sp>
      <p:sp>
        <p:nvSpPr>
          <p:cNvPr id="10" name="Rectangle 9"/>
          <p:cNvSpPr/>
          <p:nvPr/>
        </p:nvSpPr>
        <p:spPr>
          <a:xfrm>
            <a:off x="161495" y="1573439"/>
            <a:ext cx="2031099" cy="207736"/>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9145494">
            <a:off x="2211506" y="1308264"/>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52420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3" y="36683"/>
            <a:ext cx="9074611" cy="6810016"/>
          </a:xfrm>
          <a:prstGeom prst="rect">
            <a:avLst/>
          </a:prstGeom>
        </p:spPr>
      </p:pic>
      <p:sp>
        <p:nvSpPr>
          <p:cNvPr id="7" name="Rectangle 6"/>
          <p:cNvSpPr/>
          <p:nvPr/>
        </p:nvSpPr>
        <p:spPr>
          <a:xfrm>
            <a:off x="803959" y="4824806"/>
            <a:ext cx="1509583" cy="228600"/>
          </a:xfrm>
          <a:prstGeom prst="rect">
            <a:avLst/>
          </a:prstGeom>
          <a:noFill/>
          <a:ln w="28575" cmpd="sng">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100000">
            <a:off x="2154758" y="4291203"/>
            <a:ext cx="958467" cy="4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95" r="213" b="8033"/>
          <a:stretch/>
        </p:blipFill>
        <p:spPr bwMode="auto">
          <a:xfrm>
            <a:off x="34693" y="1146970"/>
            <a:ext cx="9074611" cy="569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7188" y="4378325"/>
            <a:ext cx="4084810" cy="231775"/>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6142" y="4724400"/>
            <a:ext cx="959874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 name="Rectangle 10"/>
          <p:cNvSpPr txBox="1">
            <a:spLocks noChangeArrowheads="1"/>
          </p:cNvSpPr>
          <p:nvPr/>
        </p:nvSpPr>
        <p:spPr bwMode="auto">
          <a:xfrm>
            <a:off x="-76200" y="4717048"/>
            <a:ext cx="9144000" cy="99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smtClean="0">
                <a:solidFill>
                  <a:schemeClr val="bg1"/>
                </a:solidFill>
                <a:latin typeface="Arial Narrow Bold" pitchFamily="34" charset="0"/>
              </a:rPr>
              <a:t>Click Add, edit, or remove Rotaract member to access your club administration page</a:t>
            </a:r>
            <a:endParaRPr lang="en-US" sz="3200" dirty="0">
              <a:solidFill>
                <a:prstClr val="white"/>
              </a:solidFill>
              <a:latin typeface="Arial Narrow Bold" pitchFamily="34" charset="0"/>
            </a:endParaRPr>
          </a:p>
        </p:txBody>
      </p:sp>
    </p:spTree>
    <p:extLst>
      <p:ext uri="{BB962C8B-B14F-4D97-AF65-F5344CB8AC3E}">
        <p14:creationId xmlns:p14="http://schemas.microsoft.com/office/powerpoint/2010/main" val="317213809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3" y="36683"/>
            <a:ext cx="9074611" cy="6810016"/>
          </a:xfrm>
          <a:prstGeom prst="rect">
            <a:avLst/>
          </a:prstGeom>
        </p:spPr>
      </p:pic>
      <p:sp>
        <p:nvSpPr>
          <p:cNvPr id="7" name="Rectangle 6"/>
          <p:cNvSpPr/>
          <p:nvPr/>
        </p:nvSpPr>
        <p:spPr>
          <a:xfrm>
            <a:off x="803959" y="4824806"/>
            <a:ext cx="1509583" cy="228600"/>
          </a:xfrm>
          <a:prstGeom prst="rect">
            <a:avLst/>
          </a:prstGeom>
          <a:noFill/>
          <a:ln w="28575" cmpd="sng">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100000">
            <a:off x="2154758" y="4291203"/>
            <a:ext cx="958467" cy="4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95" r="213" b="8033"/>
          <a:stretch/>
        </p:blipFill>
        <p:spPr bwMode="auto">
          <a:xfrm>
            <a:off x="34693" y="1146970"/>
            <a:ext cx="9074611" cy="569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1001" y="5053406"/>
            <a:ext cx="9753600" cy="159815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 name="Rectangle 10"/>
          <p:cNvSpPr txBox="1">
            <a:spLocks noChangeArrowheads="1"/>
          </p:cNvSpPr>
          <p:nvPr/>
        </p:nvSpPr>
        <p:spPr bwMode="auto">
          <a:xfrm>
            <a:off x="-1" y="5053406"/>
            <a:ext cx="9144001" cy="162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2800" dirty="0" smtClean="0">
                <a:solidFill>
                  <a:schemeClr val="bg1"/>
                </a:solidFill>
                <a:latin typeface="Arial Narrow Bold" pitchFamily="34" charset="0"/>
              </a:rPr>
              <a:t>NOTE:</a:t>
            </a:r>
            <a:r>
              <a:rPr lang="en-US" sz="2800" dirty="0" smtClean="0">
                <a:solidFill>
                  <a:prstClr val="white"/>
                </a:solidFill>
                <a:latin typeface="Arial Narrow Bold" pitchFamily="34" charset="0"/>
              </a:rPr>
              <a:t> If the </a:t>
            </a:r>
            <a:r>
              <a:rPr lang="en-US" sz="2800" i="1" dirty="0" smtClean="0">
                <a:solidFill>
                  <a:prstClr val="white"/>
                </a:solidFill>
                <a:latin typeface="Arial Narrow Bold" pitchFamily="34" charset="0"/>
              </a:rPr>
              <a:t>Add, edit, or remove Rotaract member </a:t>
            </a:r>
            <a:r>
              <a:rPr lang="en-US" sz="2800" dirty="0" smtClean="0">
                <a:solidFill>
                  <a:prstClr val="white"/>
                </a:solidFill>
                <a:latin typeface="Arial Narrow Bold" pitchFamily="34" charset="0"/>
              </a:rPr>
              <a:t>link does not appear, your sign-in email address is not connect to your role as Rotaract president or adviser.</a:t>
            </a:r>
            <a:endParaRPr lang="en-US" sz="2800" dirty="0">
              <a:solidFill>
                <a:prstClr val="white"/>
              </a:solidFill>
              <a:latin typeface="Arial Narrow Bold" pitchFamily="34" charset="0"/>
            </a:endParaRPr>
          </a:p>
        </p:txBody>
      </p:sp>
      <p:sp>
        <p:nvSpPr>
          <p:cNvPr id="12" name="Rectangle 11"/>
          <p:cNvSpPr/>
          <p:nvPr/>
        </p:nvSpPr>
        <p:spPr>
          <a:xfrm>
            <a:off x="487188" y="4378325"/>
            <a:ext cx="4084810" cy="231775"/>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61456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381918" y="5053407"/>
            <a:ext cx="9753600" cy="159815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6" name="Rectangle 10"/>
          <p:cNvSpPr txBox="1">
            <a:spLocks noChangeArrowheads="1"/>
          </p:cNvSpPr>
          <p:nvPr/>
        </p:nvSpPr>
        <p:spPr bwMode="auto">
          <a:xfrm>
            <a:off x="-155154" y="5083277"/>
            <a:ext cx="9298236" cy="15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a:solidFill>
                  <a:prstClr val="white"/>
                </a:solidFill>
                <a:latin typeface="Arial Narrow Bold" pitchFamily="34" charset="0"/>
              </a:rPr>
              <a:t>Haven’t reported a Rotaract club president or Rotaract adviser for your club?   </a:t>
            </a:r>
            <a:r>
              <a:rPr lang="en-US" sz="3200" dirty="0" smtClean="0">
                <a:solidFill>
                  <a:prstClr val="white"/>
                </a:solidFill>
                <a:latin typeface="Arial Narrow Bold" pitchFamily="34" charset="0"/>
              </a:rPr>
              <a:t>                                                       Start by </a:t>
            </a:r>
            <a:r>
              <a:rPr lang="en-US" sz="3200" dirty="0">
                <a:solidFill>
                  <a:prstClr val="white"/>
                </a:solidFill>
                <a:latin typeface="Arial Narrow Bold" pitchFamily="34" charset="0"/>
              </a:rPr>
              <a:t>going to www.rotary.org/rotaract</a:t>
            </a:r>
          </a:p>
        </p:txBody>
      </p:sp>
    </p:spTree>
    <p:extLst>
      <p:ext uri="{BB962C8B-B14F-4D97-AF65-F5344CB8AC3E}">
        <p14:creationId xmlns:p14="http://schemas.microsoft.com/office/powerpoint/2010/main" val="180637986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2425"/>
            <a:ext cx="9144000" cy="6793149"/>
          </a:xfrm>
          <a:prstGeom prst="rect">
            <a:avLst/>
          </a:prstGeom>
        </p:spPr>
      </p:pic>
      <p:sp>
        <p:nvSpPr>
          <p:cNvPr id="5" name="Rectangle 4"/>
          <p:cNvSpPr/>
          <p:nvPr/>
        </p:nvSpPr>
        <p:spPr>
          <a:xfrm>
            <a:off x="415666" y="5268873"/>
            <a:ext cx="2129229" cy="168866"/>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95276" y="5686424"/>
            <a:ext cx="9667875" cy="99060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8" name="Rectangle 10"/>
          <p:cNvSpPr txBox="1">
            <a:spLocks noChangeArrowheads="1"/>
          </p:cNvSpPr>
          <p:nvPr/>
        </p:nvSpPr>
        <p:spPr bwMode="auto">
          <a:xfrm>
            <a:off x="-1" y="5686425"/>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smtClean="0">
                <a:solidFill>
                  <a:prstClr val="white"/>
                </a:solidFill>
                <a:latin typeface="Arial Narrow Bold" pitchFamily="34" charset="0"/>
              </a:rPr>
              <a:t>Scroll down to Tools, then click </a:t>
            </a:r>
            <a:br>
              <a:rPr lang="en-US" sz="3200" dirty="0" smtClean="0">
                <a:solidFill>
                  <a:prstClr val="white"/>
                </a:solidFill>
                <a:latin typeface="Arial Narrow Bold" pitchFamily="34" charset="0"/>
              </a:rPr>
            </a:br>
            <a:r>
              <a:rPr lang="en-US" sz="3200" dirty="0" smtClean="0">
                <a:solidFill>
                  <a:prstClr val="white"/>
                </a:solidFill>
                <a:latin typeface="Arial Narrow Bold" pitchFamily="34" charset="0"/>
              </a:rPr>
              <a:t>Update your club and membership data</a:t>
            </a:r>
            <a:endParaRPr lang="en-US" sz="3200" dirty="0">
              <a:solidFill>
                <a:prstClr val="white"/>
              </a:solidFill>
              <a:latin typeface="Arial Narrow Bold" pitchFamily="34" charset="0"/>
            </a:endParaRPr>
          </a:p>
        </p:txBody>
      </p:sp>
      <p:sp>
        <p:nvSpPr>
          <p:cNvPr id="10" name="Right Arrow 9"/>
          <p:cNvSpPr/>
          <p:nvPr/>
        </p:nvSpPr>
        <p:spPr>
          <a:xfrm rot="9052875">
            <a:off x="2551550" y="4816217"/>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15494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8" name="Rectangle 7"/>
          <p:cNvSpPr/>
          <p:nvPr/>
        </p:nvSpPr>
        <p:spPr>
          <a:xfrm>
            <a:off x="-295277" y="5686423"/>
            <a:ext cx="9667875" cy="99060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9" name="Rectangle 10"/>
          <p:cNvSpPr txBox="1">
            <a:spLocks noChangeArrowheads="1"/>
          </p:cNvSpPr>
          <p:nvPr/>
        </p:nvSpPr>
        <p:spPr bwMode="auto">
          <a:xfrm>
            <a:off x="-1" y="5686423"/>
            <a:ext cx="91440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a:solidFill>
                  <a:prstClr val="white"/>
                </a:solidFill>
                <a:latin typeface="Arial Narrow Bold" pitchFamily="34" charset="0"/>
              </a:rPr>
              <a:t>Complete this form to report the Rotaract president or Rotaract adviser for the current Rotary </a:t>
            </a:r>
            <a:r>
              <a:rPr lang="en-US" sz="3200" dirty="0" smtClean="0">
                <a:solidFill>
                  <a:prstClr val="white"/>
                </a:solidFill>
                <a:latin typeface="Arial Narrow Bold" pitchFamily="34" charset="0"/>
              </a:rPr>
              <a:t>year</a:t>
            </a:r>
            <a:endParaRPr lang="en-US" sz="3200" dirty="0">
              <a:solidFill>
                <a:prstClr val="white"/>
              </a:solidFill>
              <a:latin typeface="Arial Narrow Bold" pitchFamily="34" charset="0"/>
            </a:endParaRPr>
          </a:p>
        </p:txBody>
      </p:sp>
    </p:spTree>
    <p:extLst>
      <p:ext uri="{BB962C8B-B14F-4D97-AF65-F5344CB8AC3E}">
        <p14:creationId xmlns:p14="http://schemas.microsoft.com/office/powerpoint/2010/main" val="2465586130"/>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55568" cy="6858000"/>
          </a:xfrm>
          <a:prstGeom prst="rect">
            <a:avLst/>
          </a:prstGeom>
        </p:spPr>
      </p:pic>
      <p:sp>
        <p:nvSpPr>
          <p:cNvPr id="7" name="Rectangle 6"/>
          <p:cNvSpPr/>
          <p:nvPr/>
        </p:nvSpPr>
        <p:spPr>
          <a:xfrm>
            <a:off x="-329567" y="4358943"/>
            <a:ext cx="9826267" cy="172425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6" name="Rectangle 10"/>
          <p:cNvSpPr txBox="1">
            <a:spLocks noChangeArrowheads="1"/>
          </p:cNvSpPr>
          <p:nvPr/>
        </p:nvSpPr>
        <p:spPr bwMode="auto">
          <a:xfrm>
            <a:off x="11567" y="4358943"/>
            <a:ext cx="9144000" cy="17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smtClean="0">
                <a:solidFill>
                  <a:prstClr val="white"/>
                </a:solidFill>
                <a:latin typeface="Arial Narrow Bold" pitchFamily="34" charset="0"/>
              </a:rPr>
              <a:t>After the form is submitted, the data will be entered into Rotary’s database within 72-96 hours. </a:t>
            </a:r>
            <a:br>
              <a:rPr lang="en-US" sz="3200" dirty="0" smtClean="0">
                <a:solidFill>
                  <a:prstClr val="white"/>
                </a:solidFill>
                <a:latin typeface="Arial Narrow Bold" pitchFamily="34" charset="0"/>
              </a:rPr>
            </a:br>
            <a:r>
              <a:rPr lang="en-US" sz="3200" dirty="0" smtClean="0">
                <a:solidFill>
                  <a:prstClr val="white"/>
                </a:solidFill>
                <a:latin typeface="Arial Narrow Bold" pitchFamily="34" charset="0"/>
              </a:rPr>
              <a:t>Then you can sign in with the proper access</a:t>
            </a:r>
            <a:endParaRPr lang="en-US" sz="3200" dirty="0">
              <a:solidFill>
                <a:prstClr val="white"/>
              </a:solidFill>
              <a:latin typeface="Arial Narrow Bold" pitchFamily="34" charset="0"/>
            </a:endParaRPr>
          </a:p>
        </p:txBody>
      </p:sp>
    </p:spTree>
    <p:extLst>
      <p:ext uri="{BB962C8B-B14F-4D97-AF65-F5344CB8AC3E}">
        <p14:creationId xmlns:p14="http://schemas.microsoft.com/office/powerpoint/2010/main" val="68745719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3" y="36683"/>
            <a:ext cx="9074611" cy="6810016"/>
          </a:xfrm>
          <a:prstGeom prst="rect">
            <a:avLst/>
          </a:prstGeom>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95" r="213" b="8033"/>
          <a:stretch/>
        </p:blipFill>
        <p:spPr bwMode="auto">
          <a:xfrm>
            <a:off x="34693" y="1146970"/>
            <a:ext cx="9074611" cy="569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03959" y="4824806"/>
            <a:ext cx="1509583" cy="228600"/>
          </a:xfrm>
          <a:prstGeom prst="rect">
            <a:avLst/>
          </a:prstGeom>
          <a:noFill/>
          <a:ln w="28575" cmpd="sng">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6141" y="3525466"/>
            <a:ext cx="943898" cy="265070"/>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53960" y="4358943"/>
            <a:ext cx="9839092" cy="172425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11" name="Rectangle 10"/>
          <p:cNvSpPr txBox="1">
            <a:spLocks noChangeArrowheads="1"/>
          </p:cNvSpPr>
          <p:nvPr/>
        </p:nvSpPr>
        <p:spPr bwMode="auto">
          <a:xfrm>
            <a:off x="0" y="4358942"/>
            <a:ext cx="9143997" cy="172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a:solidFill>
                  <a:prstClr val="white"/>
                </a:solidFill>
                <a:latin typeface="Arial Narrow Bold" pitchFamily="34" charset="0"/>
              </a:rPr>
              <a:t>If your email address has been reported but you </a:t>
            </a:r>
            <a:r>
              <a:rPr lang="en-US" sz="3200" dirty="0" smtClean="0">
                <a:solidFill>
                  <a:prstClr val="white"/>
                </a:solidFill>
                <a:latin typeface="Arial Narrow Bold" pitchFamily="34" charset="0"/>
              </a:rPr>
              <a:t>don’t </a:t>
            </a:r>
            <a:r>
              <a:rPr lang="en-US" sz="3200" dirty="0">
                <a:solidFill>
                  <a:prstClr val="white"/>
                </a:solidFill>
                <a:latin typeface="Arial Narrow Bold" pitchFamily="34" charset="0"/>
              </a:rPr>
              <a:t>see the </a:t>
            </a:r>
            <a:r>
              <a:rPr lang="en-US" sz="3200" dirty="0" smtClean="0">
                <a:solidFill>
                  <a:prstClr val="white"/>
                </a:solidFill>
                <a:latin typeface="Arial Narrow Bold" pitchFamily="34" charset="0"/>
              </a:rPr>
              <a:t>Rotaract section, clear your browser’s cache then  </a:t>
            </a:r>
            <a:r>
              <a:rPr lang="en-US" sz="3200" dirty="0">
                <a:solidFill>
                  <a:prstClr val="white"/>
                </a:solidFill>
                <a:latin typeface="Arial Narrow Bold" pitchFamily="34" charset="0"/>
              </a:rPr>
              <a:t>try signing out of Rotary.org and signing back in </a:t>
            </a:r>
            <a:r>
              <a:rPr lang="en-US" sz="3200" dirty="0" smtClean="0">
                <a:solidFill>
                  <a:prstClr val="white"/>
                </a:solidFill>
                <a:latin typeface="Arial Narrow Bold" pitchFamily="34" charset="0"/>
              </a:rPr>
              <a:t>again.</a:t>
            </a:r>
            <a:endParaRPr lang="en-US" sz="3200" dirty="0">
              <a:solidFill>
                <a:prstClr val="white"/>
              </a:solidFill>
              <a:latin typeface="Arial Narrow Bold" pitchFamily="34" charset="0"/>
            </a:endParaRPr>
          </a:p>
        </p:txBody>
      </p:sp>
      <p:sp>
        <p:nvSpPr>
          <p:cNvPr id="17" name="Right Arrow 16"/>
          <p:cNvSpPr/>
          <p:nvPr/>
        </p:nvSpPr>
        <p:spPr>
          <a:xfrm rot="11564294">
            <a:off x="1209805" y="3612345"/>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3726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264403" y="341522"/>
            <a:ext cx="8692307" cy="59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5400" dirty="0" smtClean="0">
                <a:solidFill>
                  <a:schemeClr val="bg1"/>
                </a:solidFill>
                <a:latin typeface="Arial Narrow Bold" pitchFamily="34" charset="0"/>
              </a:rPr>
              <a:t>Also, when you update your information, you make it easier to get connected to other clubs using the Worldwide Rotaract Directory.</a:t>
            </a:r>
          </a:p>
          <a:p>
            <a:pPr eaLnBrk="1" hangingPunct="1">
              <a:spcAft>
                <a:spcPts val="2400"/>
              </a:spcAft>
            </a:pPr>
            <a:endParaRPr lang="en-US" sz="5400" dirty="0">
              <a:solidFill>
                <a:schemeClr val="bg1"/>
              </a:solidFill>
              <a:latin typeface="Arial Narrow Bold" pitchFamily="34" charset="0"/>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6264693"/>
            <a:ext cx="1066800" cy="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339363"/>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 y="16269"/>
            <a:ext cx="9129014" cy="6850844"/>
          </a:xfrm>
          <a:prstGeom prst="rect">
            <a:avLst/>
          </a:prstGeom>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99" b="7880"/>
          <a:stretch/>
        </p:blipFill>
        <p:spPr bwMode="auto">
          <a:xfrm>
            <a:off x="7492" y="1138330"/>
            <a:ext cx="9144000" cy="571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26142" y="4724400"/>
            <a:ext cx="9606233" cy="990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10" name="Rectangle 10"/>
          <p:cNvSpPr txBox="1">
            <a:spLocks noChangeArrowheads="1"/>
          </p:cNvSpPr>
          <p:nvPr/>
        </p:nvSpPr>
        <p:spPr bwMode="auto">
          <a:xfrm>
            <a:off x="7492" y="4724401"/>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ts val="3700"/>
              </a:lnSpc>
              <a:spcAft>
                <a:spcPts val="2400"/>
              </a:spcAft>
            </a:pPr>
            <a:r>
              <a:rPr lang="en-US" sz="3200" dirty="0">
                <a:solidFill>
                  <a:prstClr val="white"/>
                </a:solidFill>
                <a:latin typeface="Arial Narrow Bold" pitchFamily="34" charset="0"/>
              </a:rPr>
              <a:t>You can sign out by </a:t>
            </a:r>
            <a:r>
              <a:rPr lang="en-US" sz="3200" dirty="0" smtClean="0">
                <a:solidFill>
                  <a:prstClr val="white"/>
                </a:solidFill>
                <a:latin typeface="Arial Narrow Bold" pitchFamily="34" charset="0"/>
              </a:rPr>
              <a:t>hovering over </a:t>
            </a:r>
            <a:r>
              <a:rPr lang="en-US" sz="3200" dirty="0">
                <a:solidFill>
                  <a:prstClr val="white"/>
                </a:solidFill>
                <a:latin typeface="Arial Narrow Bold" pitchFamily="34" charset="0"/>
              </a:rPr>
              <a:t>your name </a:t>
            </a:r>
            <a:r>
              <a:rPr lang="en-US" sz="3200" dirty="0" smtClean="0">
                <a:solidFill>
                  <a:prstClr val="white"/>
                </a:solidFill>
                <a:latin typeface="Arial Narrow Bold" pitchFamily="34" charset="0"/>
              </a:rPr>
              <a:t>at </a:t>
            </a:r>
            <a:r>
              <a:rPr lang="en-US" sz="3200" dirty="0">
                <a:solidFill>
                  <a:prstClr val="white"/>
                </a:solidFill>
                <a:latin typeface="Arial Narrow Bold" pitchFamily="34" charset="0"/>
              </a:rPr>
              <a:t>the top </a:t>
            </a:r>
            <a:r>
              <a:rPr lang="en-US" sz="3200" dirty="0" smtClean="0">
                <a:solidFill>
                  <a:prstClr val="white"/>
                </a:solidFill>
                <a:latin typeface="Arial Narrow Bold" pitchFamily="34" charset="0"/>
              </a:rPr>
              <a:t>of </a:t>
            </a:r>
            <a:r>
              <a:rPr lang="en-US" sz="3200" dirty="0">
                <a:solidFill>
                  <a:prstClr val="white"/>
                </a:solidFill>
                <a:latin typeface="Arial Narrow Bold" pitchFamily="34" charset="0"/>
              </a:rPr>
              <a:t>the My Rotary </a:t>
            </a:r>
            <a:r>
              <a:rPr lang="en-US" sz="3200" dirty="0" smtClean="0">
                <a:solidFill>
                  <a:prstClr val="white"/>
                </a:solidFill>
                <a:latin typeface="Arial Narrow Bold" pitchFamily="34" charset="0"/>
              </a:rPr>
              <a:t>site. Click Sign Out, then Sign In again</a:t>
            </a:r>
            <a:endParaRPr lang="en-US" sz="3200" dirty="0">
              <a:solidFill>
                <a:prstClr val="white"/>
              </a:solidFill>
              <a:latin typeface="Arial Narrow Bold" pitchFamily="34" charset="0"/>
            </a:endParaRPr>
          </a:p>
        </p:txBody>
      </p:sp>
      <p:sp>
        <p:nvSpPr>
          <p:cNvPr id="11" name="Rectangle 10"/>
          <p:cNvSpPr/>
          <p:nvPr/>
        </p:nvSpPr>
        <p:spPr>
          <a:xfrm>
            <a:off x="1619206" y="814057"/>
            <a:ext cx="565730" cy="228600"/>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12" name="Right Arrow 11"/>
          <p:cNvSpPr/>
          <p:nvPr/>
        </p:nvSpPr>
        <p:spPr>
          <a:xfrm rot="12178298">
            <a:off x="2240751" y="981309"/>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78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3" y="36683"/>
            <a:ext cx="9074611" cy="6810016"/>
          </a:xfrm>
          <a:prstGeom prst="rect">
            <a:avLst/>
          </a:prstGeom>
        </p:spPr>
      </p:pic>
      <p:sp>
        <p:nvSpPr>
          <p:cNvPr id="7" name="Rectangle 6"/>
          <p:cNvSpPr/>
          <p:nvPr/>
        </p:nvSpPr>
        <p:spPr>
          <a:xfrm>
            <a:off x="803959" y="4824806"/>
            <a:ext cx="1509583" cy="228600"/>
          </a:xfrm>
          <a:prstGeom prst="rect">
            <a:avLst/>
          </a:prstGeom>
          <a:noFill/>
          <a:ln w="28575" cmpd="sng">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8100000">
            <a:off x="2154758" y="4291203"/>
            <a:ext cx="958467" cy="4516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95" r="213" b="8033"/>
          <a:stretch/>
        </p:blipFill>
        <p:spPr bwMode="auto">
          <a:xfrm>
            <a:off x="34693" y="1146970"/>
            <a:ext cx="9074611" cy="569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7188" y="4378325"/>
            <a:ext cx="4084810" cy="231775"/>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6142" y="4724400"/>
            <a:ext cx="959874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1" name="Rectangle 10"/>
          <p:cNvSpPr txBox="1">
            <a:spLocks noChangeArrowheads="1"/>
          </p:cNvSpPr>
          <p:nvPr/>
        </p:nvSpPr>
        <p:spPr bwMode="auto">
          <a:xfrm>
            <a:off x="-76200" y="4717048"/>
            <a:ext cx="9144000" cy="99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a:solidFill>
                  <a:schemeClr val="bg1"/>
                </a:solidFill>
                <a:latin typeface="Arial Narrow Bold" pitchFamily="34" charset="0"/>
              </a:rPr>
              <a:t>Once you receive the proper access, click on </a:t>
            </a:r>
            <a:r>
              <a:rPr lang="en-US" sz="3200" dirty="0" smtClean="0">
                <a:solidFill>
                  <a:schemeClr val="bg1"/>
                </a:solidFill>
                <a:latin typeface="Arial Narrow Bold" pitchFamily="34" charset="0"/>
              </a:rPr>
              <a:t>               Add, edit, or remove Rotaract member</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62690097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195"/>
          </a:xfrm>
          <a:prstGeom prst="rect">
            <a:avLst/>
          </a:prstGeom>
        </p:spPr>
      </p:pic>
      <p:sp>
        <p:nvSpPr>
          <p:cNvPr id="5" name="Rectangle 4"/>
          <p:cNvSpPr/>
          <p:nvPr/>
        </p:nvSpPr>
        <p:spPr>
          <a:xfrm>
            <a:off x="-295276" y="5715001"/>
            <a:ext cx="964790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19974" y="5715002"/>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Here is where you can update member data</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195563650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195"/>
          </a:xfrm>
          <a:prstGeom prst="rect">
            <a:avLst/>
          </a:prstGeom>
        </p:spPr>
      </p:pic>
      <p:sp>
        <p:nvSpPr>
          <p:cNvPr id="7" name="Rectangle 6"/>
          <p:cNvSpPr/>
          <p:nvPr/>
        </p:nvSpPr>
        <p:spPr>
          <a:xfrm>
            <a:off x="-295276" y="5715001"/>
            <a:ext cx="964790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5715001"/>
            <a:ext cx="9144000" cy="9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a:solidFill>
                  <a:schemeClr val="bg1"/>
                </a:solidFill>
                <a:latin typeface="Arial Narrow Bold" pitchFamily="34" charset="0"/>
              </a:rPr>
              <a:t>Make sure all the members of your Rotaract club appear. </a:t>
            </a:r>
            <a:r>
              <a:rPr lang="en-US" sz="3200" dirty="0" smtClean="0">
                <a:solidFill>
                  <a:schemeClr val="bg1"/>
                </a:solidFill>
                <a:latin typeface="Arial Narrow Bold" pitchFamily="34" charset="0"/>
              </a:rPr>
              <a:t>If any are missing, you can add them</a:t>
            </a:r>
            <a:endParaRPr lang="en-US" sz="3200" dirty="0">
              <a:solidFill>
                <a:schemeClr val="bg1"/>
              </a:solidFill>
              <a:latin typeface="Arial Narrow Bold" pitchFamily="34" charset="0"/>
            </a:endParaRPr>
          </a:p>
        </p:txBody>
      </p:sp>
      <p:sp>
        <p:nvSpPr>
          <p:cNvPr id="8" name="Rectangle 7"/>
          <p:cNvSpPr/>
          <p:nvPr/>
        </p:nvSpPr>
        <p:spPr>
          <a:xfrm>
            <a:off x="2340077" y="3513869"/>
            <a:ext cx="1555648" cy="223106"/>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rot="20301358">
            <a:off x="1539028" y="3648305"/>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73812"/>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195"/>
          </a:xfrm>
          <a:prstGeom prst="rect">
            <a:avLst/>
          </a:prstGeom>
        </p:spPr>
      </p:pic>
      <p:sp>
        <p:nvSpPr>
          <p:cNvPr id="7" name="Rectangle 6"/>
          <p:cNvSpPr/>
          <p:nvPr/>
        </p:nvSpPr>
        <p:spPr>
          <a:xfrm>
            <a:off x="5673213" y="3513868"/>
            <a:ext cx="1555648" cy="223106"/>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rot="9088941">
            <a:off x="7257627" y="3118055"/>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5276" y="5715001"/>
            <a:ext cx="964790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5715000"/>
            <a:ext cx="91440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If you see individuals who are no longer in </a:t>
            </a:r>
            <a:r>
              <a:rPr lang="en-US" sz="3200" dirty="0">
                <a:solidFill>
                  <a:schemeClr val="bg1"/>
                </a:solidFill>
                <a:latin typeface="Arial Narrow Bold" pitchFamily="34" charset="0"/>
              </a:rPr>
              <a:t>your Rotaract </a:t>
            </a:r>
            <a:r>
              <a:rPr lang="en-US" sz="3200" dirty="0" smtClean="0">
                <a:solidFill>
                  <a:schemeClr val="bg1"/>
                </a:solidFill>
                <a:latin typeface="Arial Narrow Bold" pitchFamily="34" charset="0"/>
              </a:rPr>
              <a:t>club, you can remove them</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218583257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18" y="0"/>
            <a:ext cx="9221118" cy="68580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3" name="Rectangle 10"/>
          <p:cNvSpPr txBox="1">
            <a:spLocks noChangeArrowheads="1"/>
          </p:cNvSpPr>
          <p:nvPr/>
        </p:nvSpPr>
        <p:spPr bwMode="auto">
          <a:xfrm>
            <a:off x="264403" y="341522"/>
            <a:ext cx="8692307"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3600" dirty="0" smtClean="0">
                <a:solidFill>
                  <a:prstClr val="white"/>
                </a:solidFill>
                <a:latin typeface="Arial Narrow Bold" pitchFamily="34" charset="0"/>
              </a:rPr>
              <a:t>NOTE: </a:t>
            </a:r>
            <a:r>
              <a:rPr lang="en-US" sz="3600" dirty="0">
                <a:solidFill>
                  <a:prstClr val="white"/>
                </a:solidFill>
                <a:latin typeface="Arial Narrow Bold" pitchFamily="34" charset="0"/>
              </a:rPr>
              <a:t>If as a reported club president/advisor you face any challenges adding members, it may be because those members already have a My Rotary profile. If they do, and they’re not connected with a Rotaract club, those individuals should email data@rotary.org to get connected with </a:t>
            </a:r>
            <a:r>
              <a:rPr lang="en-US" sz="3600" dirty="0" smtClean="0">
                <a:solidFill>
                  <a:prstClr val="white"/>
                </a:solidFill>
                <a:latin typeface="Arial Narrow Bold" pitchFamily="34" charset="0"/>
              </a:rPr>
              <a:t>their club</a:t>
            </a:r>
            <a:r>
              <a:rPr lang="en-US" sz="3600" dirty="0">
                <a:solidFill>
                  <a:prstClr val="white"/>
                </a:solidFill>
                <a:latin typeface="Arial Narrow Bold" pitchFamily="34" charset="0"/>
              </a:rPr>
              <a:t>. They should provide their name, </a:t>
            </a:r>
            <a:r>
              <a:rPr lang="en-US" sz="3600" dirty="0" smtClean="0">
                <a:solidFill>
                  <a:prstClr val="white"/>
                </a:solidFill>
                <a:latin typeface="Arial Narrow Bold" pitchFamily="34" charset="0"/>
              </a:rPr>
              <a:t>email </a:t>
            </a:r>
            <a:r>
              <a:rPr lang="en-US" sz="3600" dirty="0">
                <a:solidFill>
                  <a:prstClr val="white"/>
                </a:solidFill>
                <a:latin typeface="Arial Narrow Bold" pitchFamily="34" charset="0"/>
              </a:rPr>
              <a:t>address with which they created the My Rotary account, the name of the Rotaract club and the sponsor Rotary club. </a:t>
            </a:r>
          </a:p>
          <a:p>
            <a:pPr eaLnBrk="1" hangingPunct="1">
              <a:spcAft>
                <a:spcPts val="2400"/>
              </a:spcAft>
            </a:pPr>
            <a:r>
              <a:rPr lang="en-US" sz="3200" dirty="0" smtClean="0">
                <a:solidFill>
                  <a:prstClr val="white"/>
                </a:solidFill>
                <a:latin typeface="Arial Narrow Bold" pitchFamily="34" charset="0"/>
              </a:rPr>
              <a:t> </a:t>
            </a:r>
            <a:endParaRPr lang="en-US" sz="3200" dirty="0">
              <a:solidFill>
                <a:prstClr val="white"/>
              </a:solidFill>
              <a:latin typeface="Arial Narrow Bold"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6264693"/>
            <a:ext cx="1066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41656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6" name="Rectangle 10"/>
          <p:cNvSpPr txBox="1">
            <a:spLocks noChangeArrowheads="1"/>
          </p:cNvSpPr>
          <p:nvPr/>
        </p:nvSpPr>
        <p:spPr bwMode="auto">
          <a:xfrm>
            <a:off x="264403" y="341522"/>
            <a:ext cx="8692307"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3600" dirty="0" smtClean="0">
                <a:solidFill>
                  <a:prstClr val="white"/>
                </a:solidFill>
                <a:latin typeface="Arial Narrow Bold" pitchFamily="34" charset="0"/>
              </a:rPr>
              <a:t>NOTE: Rotaractors can also report themselves as members when they create a My Rotary account. Just make sure they select your Rotaract club during the registration process.</a:t>
            </a:r>
          </a:p>
          <a:p>
            <a:pPr eaLnBrk="1" hangingPunct="1">
              <a:spcAft>
                <a:spcPts val="2400"/>
              </a:spcAft>
            </a:pPr>
            <a:r>
              <a:rPr lang="en-US" sz="3600" dirty="0">
                <a:solidFill>
                  <a:prstClr val="white"/>
                </a:solidFill>
                <a:latin typeface="Arial Narrow Bold" pitchFamily="34" charset="0"/>
              </a:rPr>
              <a:t>Each member, regardless of role, must have their own email address when creating their My Rotary account. </a:t>
            </a:r>
          </a:p>
          <a:p>
            <a:pPr eaLnBrk="1" hangingPunct="1">
              <a:spcAft>
                <a:spcPts val="2400"/>
              </a:spcAft>
            </a:pPr>
            <a:endParaRPr lang="en-US" sz="3600" dirty="0">
              <a:solidFill>
                <a:prstClr val="white"/>
              </a:solidFill>
              <a:latin typeface="Arial Narrow Bold" pitchFamily="34" charset="0"/>
            </a:endParaRPr>
          </a:p>
          <a:p>
            <a:pPr eaLnBrk="1" hangingPunct="1">
              <a:spcAft>
                <a:spcPts val="2400"/>
              </a:spcAft>
            </a:pPr>
            <a:endParaRPr lang="en-US" sz="3600" dirty="0">
              <a:solidFill>
                <a:prstClr val="white"/>
              </a:solidFill>
              <a:latin typeface="Arial Narrow Bold"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6264693"/>
            <a:ext cx="1066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430258"/>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6" name="Rectangle 10"/>
          <p:cNvSpPr txBox="1">
            <a:spLocks noChangeArrowheads="1"/>
          </p:cNvSpPr>
          <p:nvPr/>
        </p:nvSpPr>
        <p:spPr bwMode="auto">
          <a:xfrm>
            <a:off x="264403" y="341522"/>
            <a:ext cx="8692307" cy="592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3600" dirty="0" smtClean="0">
                <a:solidFill>
                  <a:prstClr val="white"/>
                </a:solidFill>
                <a:latin typeface="Arial Narrow Bold" pitchFamily="34" charset="0"/>
              </a:rPr>
              <a:t>Approximately 72 hours after new accounts are created the Rotaract Club president can then return to the Club Administration page to verify that new members appear in their club membership data.</a:t>
            </a:r>
            <a:endParaRPr lang="en-US" sz="3600" dirty="0">
              <a:solidFill>
                <a:prstClr val="white"/>
              </a:solidFill>
              <a:latin typeface="Arial Narrow Bold"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6264693"/>
            <a:ext cx="1066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14821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195"/>
          </a:xfrm>
          <a:prstGeom prst="rect">
            <a:avLst/>
          </a:prstGeom>
        </p:spPr>
      </p:pic>
      <p:sp>
        <p:nvSpPr>
          <p:cNvPr id="7" name="Rectangle 6"/>
          <p:cNvSpPr/>
          <p:nvPr/>
        </p:nvSpPr>
        <p:spPr>
          <a:xfrm>
            <a:off x="6315075" y="2821423"/>
            <a:ext cx="1428750" cy="221815"/>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2369946">
            <a:off x="7801640" y="2978043"/>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6142" y="5715001"/>
            <a:ext cx="9578768"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5714999"/>
            <a:ext cx="91440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Once all new members have been added, click </a:t>
            </a:r>
            <a:br>
              <a:rPr lang="en-US" sz="3200" dirty="0" smtClean="0">
                <a:solidFill>
                  <a:schemeClr val="bg1"/>
                </a:solidFill>
                <a:latin typeface="Arial Narrow Bold" pitchFamily="34" charset="0"/>
              </a:rPr>
            </a:br>
            <a:r>
              <a:rPr lang="en-US" sz="3200" dirty="0" smtClean="0">
                <a:solidFill>
                  <a:schemeClr val="bg1"/>
                </a:solidFill>
                <a:latin typeface="Arial Narrow Bold" pitchFamily="34" charset="0"/>
              </a:rPr>
              <a:t>Confirm Contact Information</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2341911830"/>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195"/>
          </a:xfrm>
          <a:prstGeom prst="rect">
            <a:avLst/>
          </a:prstGeom>
        </p:spPr>
      </p:pic>
      <p:sp>
        <p:nvSpPr>
          <p:cNvPr id="7" name="Rectangle 6"/>
          <p:cNvSpPr/>
          <p:nvPr/>
        </p:nvSpPr>
        <p:spPr>
          <a:xfrm>
            <a:off x="1772617" y="1096360"/>
            <a:ext cx="832931" cy="221815"/>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330332">
            <a:off x="2662495" y="717792"/>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6142" y="5715001"/>
            <a:ext cx="959874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5715001"/>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Now click Update Club Data</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86641758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08" y="0"/>
            <a:ext cx="8040984" cy="6858000"/>
          </a:xfrm>
          <a:prstGeom prst="rect">
            <a:avLst/>
          </a:prstGeom>
        </p:spPr>
      </p:pic>
      <p:sp>
        <p:nvSpPr>
          <p:cNvPr id="8" name="Rectangle 7"/>
          <p:cNvSpPr/>
          <p:nvPr/>
        </p:nvSpPr>
        <p:spPr>
          <a:xfrm>
            <a:off x="-381000" y="2359743"/>
            <a:ext cx="9753600" cy="206477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 name="Rectangle 10"/>
          <p:cNvSpPr txBox="1">
            <a:spLocks noChangeArrowheads="1"/>
          </p:cNvSpPr>
          <p:nvPr/>
        </p:nvSpPr>
        <p:spPr bwMode="auto">
          <a:xfrm>
            <a:off x="93407" y="2359744"/>
            <a:ext cx="8957187" cy="206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a:solidFill>
                  <a:schemeClr val="bg1"/>
                </a:solidFill>
                <a:latin typeface="Arial Narrow Bold" pitchFamily="34" charset="0"/>
              </a:rPr>
              <a:t>Active Rotaract clubs can also use tools on Rotary’s website like ideas.rotary.org, which helps you find funding or volunteers for a </a:t>
            </a:r>
            <a:r>
              <a:rPr lang="en-US" sz="3200" dirty="0" smtClean="0">
                <a:solidFill>
                  <a:schemeClr val="bg1"/>
                </a:solidFill>
                <a:latin typeface="Arial Narrow Bold" pitchFamily="34" charset="0"/>
              </a:rPr>
              <a:t>project</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109242252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80194"/>
          </a:xfrm>
          <a:prstGeom prst="rect">
            <a:avLst/>
          </a:prstGeom>
        </p:spPr>
      </p:pic>
      <p:sp>
        <p:nvSpPr>
          <p:cNvPr id="9" name="Rectangle 8"/>
          <p:cNvSpPr/>
          <p:nvPr/>
        </p:nvSpPr>
        <p:spPr>
          <a:xfrm>
            <a:off x="-381000" y="5715000"/>
            <a:ext cx="9753600" cy="9906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22034" y="5714999"/>
            <a:ext cx="91440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Here you can update your Rotaract club’s president, mailing address, website, and meeting time</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358307809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0194"/>
          </a:xfrm>
          <a:prstGeom prst="rect">
            <a:avLst/>
          </a:prstGeom>
        </p:spPr>
      </p:pic>
      <p:sp>
        <p:nvSpPr>
          <p:cNvPr id="7" name="Rectangle 6"/>
          <p:cNvSpPr/>
          <p:nvPr/>
        </p:nvSpPr>
        <p:spPr>
          <a:xfrm>
            <a:off x="2706681" y="6004003"/>
            <a:ext cx="5690067" cy="221815"/>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492401">
            <a:off x="951681" y="5533677"/>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1000" y="816079"/>
            <a:ext cx="9753600" cy="161248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93407" y="816079"/>
            <a:ext cx="8957187" cy="149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Make sure your meeting information includes a complete street address with postal code. These details will appear in the Worldwide Rotaract Directory</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135015806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0193"/>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4995804"/>
            <a:ext cx="7062410" cy="119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04801" y="816079"/>
            <a:ext cx="9753600" cy="152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11017" y="816080"/>
            <a:ext cx="9143999"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Add the president-elect for your club so they can easily continue this process next year. They will need their own My Rotary account</a:t>
            </a:r>
            <a:endParaRPr lang="en-US" sz="3200" dirty="0">
              <a:solidFill>
                <a:schemeClr val="bg1"/>
              </a:solidFill>
              <a:latin typeface="Arial Narrow Bold" pitchFamily="34" charset="0"/>
            </a:endParaRPr>
          </a:p>
        </p:txBody>
      </p:sp>
      <p:sp>
        <p:nvSpPr>
          <p:cNvPr id="5" name="Rectangle 4"/>
          <p:cNvSpPr/>
          <p:nvPr/>
        </p:nvSpPr>
        <p:spPr>
          <a:xfrm>
            <a:off x="2005251" y="5450115"/>
            <a:ext cx="1249917" cy="228600"/>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rot="1492401">
            <a:off x="1132754" y="5146322"/>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636684"/>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80193"/>
          </a:xfrm>
          <a:prstGeom prst="rect">
            <a:avLst/>
          </a:prstGeom>
        </p:spPr>
      </p:pic>
      <p:sp>
        <p:nvSpPr>
          <p:cNvPr id="9" name="Rectangle 8"/>
          <p:cNvSpPr/>
          <p:nvPr/>
        </p:nvSpPr>
        <p:spPr>
          <a:xfrm>
            <a:off x="-381000" y="4358943"/>
            <a:ext cx="9753600" cy="17242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93407" y="4358943"/>
            <a:ext cx="8957187" cy="172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Click Add next to a member’s name to add them as president-elect. NOTE: A person must be reported as a club member to be added as president-elect</a:t>
            </a:r>
            <a:endParaRPr lang="en-US" sz="3200" dirty="0">
              <a:solidFill>
                <a:schemeClr val="bg1"/>
              </a:solidFill>
              <a:latin typeface="Arial Narrow Bold" pitchFamily="34" charset="0"/>
            </a:endParaRPr>
          </a:p>
        </p:txBody>
      </p:sp>
      <p:sp>
        <p:nvSpPr>
          <p:cNvPr id="7" name="Rectangle 6"/>
          <p:cNvSpPr/>
          <p:nvPr/>
        </p:nvSpPr>
        <p:spPr>
          <a:xfrm>
            <a:off x="1743074" y="2936875"/>
            <a:ext cx="370861" cy="231776"/>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rot="1492401">
            <a:off x="916444" y="2629264"/>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31068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8" cy="6880193"/>
          </a:xfrm>
          <a:prstGeom prst="rect">
            <a:avLst/>
          </a:prstGeom>
        </p:spPr>
      </p:pic>
      <p:sp>
        <p:nvSpPr>
          <p:cNvPr id="7" name="Rectangle 6"/>
          <p:cNvSpPr/>
          <p:nvPr/>
        </p:nvSpPr>
        <p:spPr>
          <a:xfrm>
            <a:off x="3816351" y="3440096"/>
            <a:ext cx="1600200" cy="274654"/>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rot="12404643">
            <a:off x="5424945" y="3645264"/>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82920" y="5715000"/>
            <a:ext cx="9598742"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136629" y="5715001"/>
            <a:ext cx="89571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Confirm the person’s contact information, then select Add Incoming Officer</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195400586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8" cy="6880192"/>
          </a:xfrm>
          <a:prstGeom prst="rect">
            <a:avLst/>
          </a:prstGeom>
        </p:spPr>
      </p:pic>
      <p:sp>
        <p:nvSpPr>
          <p:cNvPr id="8" name="Rectangle 7"/>
          <p:cNvSpPr/>
          <p:nvPr/>
        </p:nvSpPr>
        <p:spPr>
          <a:xfrm>
            <a:off x="-381000" y="816079"/>
            <a:ext cx="9753600" cy="159552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10" name="Rectangle 10"/>
          <p:cNvSpPr txBox="1">
            <a:spLocks noChangeArrowheads="1"/>
          </p:cNvSpPr>
          <p:nvPr/>
        </p:nvSpPr>
        <p:spPr bwMode="auto">
          <a:xfrm>
            <a:off x="1" y="816079"/>
            <a:ext cx="9143998" cy="149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Select the correct term, then click Submit.                 NOTE: Currently the only officer position you can     report on this form is Rotaract President</a:t>
            </a:r>
            <a:endParaRPr lang="en-US" sz="3200" dirty="0">
              <a:solidFill>
                <a:schemeClr val="bg1"/>
              </a:solidFill>
              <a:latin typeface="Arial Narrow Bold" pitchFamily="34" charset="0"/>
            </a:endParaRPr>
          </a:p>
        </p:txBody>
      </p:sp>
      <p:sp>
        <p:nvSpPr>
          <p:cNvPr id="11" name="Rectangle 10"/>
          <p:cNvSpPr/>
          <p:nvPr/>
        </p:nvSpPr>
        <p:spPr>
          <a:xfrm>
            <a:off x="1822451" y="5383196"/>
            <a:ext cx="1600200" cy="284180"/>
          </a:xfrm>
          <a:prstGeom prst="rect">
            <a:avLst/>
          </a:prstGeom>
          <a:noFill/>
          <a:ln w="28575"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rot="20142705">
            <a:off x="950321" y="5626465"/>
            <a:ext cx="815317" cy="451692"/>
          </a:xfrm>
          <a:prstGeom prst="rightArrow">
            <a:avLst>
              <a:gd name="adj1" fmla="val 44916"/>
              <a:gd name="adj2" fmla="val 53903"/>
            </a:avLst>
          </a:prstGeom>
          <a:solidFill>
            <a:srgbClr val="D91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649891"/>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264404" y="341522"/>
            <a:ext cx="8446978"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5400" dirty="0" smtClean="0">
                <a:solidFill>
                  <a:schemeClr val="bg1"/>
                </a:solidFill>
                <a:latin typeface="Arial Narrow Bold" pitchFamily="34" charset="0"/>
              </a:rPr>
              <a:t>Be sure to update your club’s information twice each year,  by 30 September and 31 March. </a:t>
            </a:r>
          </a:p>
          <a:p>
            <a:pPr eaLnBrk="1" hangingPunct="1">
              <a:spcAft>
                <a:spcPts val="2400"/>
              </a:spcAft>
            </a:pPr>
            <a:r>
              <a:rPr lang="en-US" sz="5400" dirty="0" smtClean="0">
                <a:solidFill>
                  <a:schemeClr val="bg1"/>
                </a:solidFill>
                <a:latin typeface="Arial Narrow Bold" pitchFamily="34" charset="0"/>
              </a:rPr>
              <a:t>Thanks for keeping your club connected to the global network of Rotaract!</a:t>
            </a:r>
            <a:endParaRPr lang="en-US" sz="5400" dirty="0">
              <a:solidFill>
                <a:schemeClr val="bg1"/>
              </a:solidFill>
              <a:latin typeface="Arial Narrow Bold" pitchFamily="34" charset="0"/>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6264693"/>
            <a:ext cx="1066800" cy="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26604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264403" y="341522"/>
            <a:ext cx="8692307"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lnSpc>
                <a:spcPts val="7900"/>
              </a:lnSpc>
              <a:spcAft>
                <a:spcPts val="2400"/>
              </a:spcAft>
            </a:pPr>
            <a:r>
              <a:rPr lang="en-US" sz="7200" dirty="0" smtClean="0">
                <a:solidFill>
                  <a:schemeClr val="bg1"/>
                </a:solidFill>
                <a:latin typeface="Arial Narrow Bold" pitchFamily="34" charset="0"/>
              </a:rPr>
              <a:t>Questions?</a:t>
            </a:r>
          </a:p>
          <a:p>
            <a:pPr eaLnBrk="1" hangingPunct="1">
              <a:lnSpc>
                <a:spcPts val="7900"/>
              </a:lnSpc>
              <a:spcAft>
                <a:spcPts val="2400"/>
              </a:spcAft>
            </a:pPr>
            <a:r>
              <a:rPr lang="en-US" sz="7200" dirty="0" smtClean="0">
                <a:solidFill>
                  <a:schemeClr val="bg1"/>
                </a:solidFill>
                <a:latin typeface="Arial Narrow Bold" pitchFamily="34" charset="0"/>
              </a:rPr>
              <a:t>Email us at rotaract@rotary.org</a:t>
            </a:r>
            <a:endParaRPr lang="en-US" sz="7200" dirty="0">
              <a:solidFill>
                <a:schemeClr val="bg1"/>
              </a:solidFill>
              <a:latin typeface="Arial Narrow Bold" pitchFamily="34" charset="0"/>
            </a:endParaRPr>
          </a:p>
        </p:txBody>
      </p:sp>
      <p:pic>
        <p:nvPicPr>
          <p:cNvPr id="7"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7200" y="6264693"/>
            <a:ext cx="1066800" cy="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83219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08" y="10159"/>
            <a:ext cx="8040984" cy="6837681"/>
          </a:xfrm>
          <a:prstGeom prst="rect">
            <a:avLst/>
          </a:prstGeom>
        </p:spPr>
      </p:pic>
      <p:sp>
        <p:nvSpPr>
          <p:cNvPr id="7" name="Rectangle 6"/>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 name="Rectangle 10"/>
          <p:cNvSpPr txBox="1">
            <a:spLocks noChangeArrowheads="1"/>
          </p:cNvSpPr>
          <p:nvPr/>
        </p:nvSpPr>
        <p:spPr bwMode="auto">
          <a:xfrm>
            <a:off x="-77118" y="4724400"/>
            <a:ext cx="9221118" cy="9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a:solidFill>
                  <a:schemeClr val="bg1"/>
                </a:solidFill>
                <a:latin typeface="Arial Narrow Bold" pitchFamily="34" charset="0"/>
              </a:rPr>
              <a:t>Active clubs can </a:t>
            </a:r>
            <a:r>
              <a:rPr lang="en-US" sz="3200" dirty="0" smtClean="0">
                <a:solidFill>
                  <a:schemeClr val="bg1"/>
                </a:solidFill>
                <a:latin typeface="Arial Narrow Bold" pitchFamily="34" charset="0"/>
              </a:rPr>
              <a:t>share </a:t>
            </a:r>
            <a:r>
              <a:rPr lang="en-US" sz="3200" dirty="0">
                <a:solidFill>
                  <a:schemeClr val="bg1"/>
                </a:solidFill>
                <a:latin typeface="Arial Narrow Bold" pitchFamily="34" charset="0"/>
              </a:rPr>
              <a:t>success stories on Rotary </a:t>
            </a:r>
            <a:r>
              <a:rPr lang="en-US" sz="3200" dirty="0" smtClean="0">
                <a:solidFill>
                  <a:schemeClr val="bg1"/>
                </a:solidFill>
                <a:latin typeface="Arial Narrow Bold" pitchFamily="34" charset="0"/>
              </a:rPr>
              <a:t>Showcase (www.rotary.org/showcase)</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209995594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grpSp>
        <p:nvGrpSpPr>
          <p:cNvPr id="3" name="Group 2"/>
          <p:cNvGrpSpPr/>
          <p:nvPr/>
        </p:nvGrpSpPr>
        <p:grpSpPr>
          <a:xfrm>
            <a:off x="-77118" y="-22861"/>
            <a:ext cx="9221118" cy="7090411"/>
            <a:chOff x="-77118" y="-22861"/>
            <a:chExt cx="9221118" cy="709041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56"/>
            <a:stretch/>
          </p:blipFill>
          <p:spPr bwMode="auto">
            <a:xfrm>
              <a:off x="-77118" y="0"/>
              <a:ext cx="9221118" cy="70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891" t="-498" r="39932" b="96653"/>
            <a:stretch/>
          </p:blipFill>
          <p:spPr bwMode="auto">
            <a:xfrm>
              <a:off x="1526970" y="-22861"/>
              <a:ext cx="2413821" cy="26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 name="Rectangle 10"/>
          <p:cNvSpPr txBox="1">
            <a:spLocks noChangeArrowheads="1"/>
          </p:cNvSpPr>
          <p:nvPr/>
        </p:nvSpPr>
        <p:spPr bwMode="auto">
          <a:xfrm>
            <a:off x="93407" y="4724401"/>
            <a:ext cx="89571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Active clubs can contribute to discussion groups </a:t>
            </a:r>
            <a:r>
              <a:rPr lang="en-US" sz="3200" dirty="0">
                <a:solidFill>
                  <a:schemeClr val="bg1"/>
                </a:solidFill>
                <a:latin typeface="Arial Narrow Bold" pitchFamily="34" charset="0"/>
              </a:rPr>
              <a:t> </a:t>
            </a:r>
            <a:r>
              <a:rPr lang="en-US" sz="3200" dirty="0" smtClean="0">
                <a:solidFill>
                  <a:schemeClr val="bg1"/>
                </a:solidFill>
                <a:latin typeface="Arial Narrow Bold" pitchFamily="34" charset="0"/>
              </a:rPr>
              <a:t>       on Rotary’s website</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364606931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050"/>
          <a:stretch/>
        </p:blipFill>
        <p:spPr>
          <a:xfrm>
            <a:off x="-77118" y="0"/>
            <a:ext cx="9221118" cy="6858000"/>
          </a:xfrm>
          <a:prstGeom prst="rect">
            <a:avLst/>
          </a:prstGeom>
        </p:spPr>
      </p:pic>
      <p:sp>
        <p:nvSpPr>
          <p:cNvPr id="6" name="Rectangle 5"/>
          <p:cNvSpPr/>
          <p:nvPr/>
        </p:nvSpPr>
        <p:spPr>
          <a:xfrm>
            <a:off x="-381000" y="47244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9" name="Rectangle 10"/>
          <p:cNvSpPr txBox="1">
            <a:spLocks noChangeArrowheads="1"/>
          </p:cNvSpPr>
          <p:nvPr/>
        </p:nvSpPr>
        <p:spPr bwMode="auto">
          <a:xfrm>
            <a:off x="93407" y="4724401"/>
            <a:ext cx="89571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spcAft>
                <a:spcPts val="2400"/>
              </a:spcAft>
            </a:pPr>
            <a:r>
              <a:rPr lang="en-US" sz="3200" dirty="0" smtClean="0">
                <a:solidFill>
                  <a:schemeClr val="bg1"/>
                </a:solidFill>
                <a:latin typeface="Arial Narrow Bold" pitchFamily="34" charset="0"/>
              </a:rPr>
              <a:t>And all reported Rotaractors can register online for the Rotary International Convention</a:t>
            </a:r>
            <a:endParaRPr lang="en-US" sz="3200" dirty="0">
              <a:solidFill>
                <a:schemeClr val="bg1"/>
              </a:solidFill>
              <a:latin typeface="Arial Narrow Bold" pitchFamily="34" charset="0"/>
            </a:endParaRPr>
          </a:p>
        </p:txBody>
      </p:sp>
    </p:spTree>
    <p:extLst>
      <p:ext uri="{BB962C8B-B14F-4D97-AF65-F5344CB8AC3E}">
        <p14:creationId xmlns:p14="http://schemas.microsoft.com/office/powerpoint/2010/main" val="317273020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264403" y="341522"/>
            <a:ext cx="8692307"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5400" dirty="0" smtClean="0">
                <a:solidFill>
                  <a:schemeClr val="bg1"/>
                </a:solidFill>
                <a:latin typeface="Arial Narrow Bold" pitchFamily="34" charset="0"/>
              </a:rPr>
              <a:t>We’ll show you how to update your Rotaract club’s information so you have access to all these resources.</a:t>
            </a:r>
            <a:endParaRPr lang="en-US" sz="5400" dirty="0">
              <a:solidFill>
                <a:schemeClr val="bg1"/>
              </a:solidFill>
              <a:latin typeface="Arial Narrow Bold" pitchFamily="34" charset="0"/>
            </a:endParaRPr>
          </a:p>
        </p:txBody>
      </p:sp>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6264693"/>
            <a:ext cx="1066800" cy="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7322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118" y="0"/>
            <a:ext cx="9221118"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6" name="Rectangle 10"/>
          <p:cNvSpPr txBox="1">
            <a:spLocks noChangeArrowheads="1"/>
          </p:cNvSpPr>
          <p:nvPr/>
        </p:nvSpPr>
        <p:spPr bwMode="auto">
          <a:xfrm>
            <a:off x="264403" y="341522"/>
            <a:ext cx="8692307" cy="547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a:cs typeface="ヒラギノ角ゴ Pro W3"/>
              </a:defRPr>
            </a:lvl1pPr>
            <a:lvl2pPr marL="742950" indent="-285750" defTabSz="457200" eaLnBrk="0" hangingPunct="0">
              <a:defRPr sz="2400">
                <a:solidFill>
                  <a:schemeClr val="tx1"/>
                </a:solidFill>
                <a:latin typeface="Arial" pitchFamily="34" charset="0"/>
                <a:ea typeface="ヒラギノ角ゴ Pro W3"/>
                <a:cs typeface="ヒラギノ角ゴ Pro W3"/>
              </a:defRPr>
            </a:lvl2pPr>
            <a:lvl3pPr marL="1143000" indent="-228600" defTabSz="457200" eaLnBrk="0" hangingPunct="0">
              <a:defRPr sz="2400">
                <a:solidFill>
                  <a:schemeClr val="tx1"/>
                </a:solidFill>
                <a:latin typeface="Arial" pitchFamily="34" charset="0"/>
                <a:ea typeface="ヒラギノ角ゴ Pro W3"/>
                <a:cs typeface="ヒラギノ角ゴ Pro W3"/>
              </a:defRPr>
            </a:lvl3pPr>
            <a:lvl4pPr marL="1600200" indent="-228600" defTabSz="457200" eaLnBrk="0" hangingPunct="0">
              <a:defRPr sz="2400">
                <a:solidFill>
                  <a:schemeClr val="tx1"/>
                </a:solidFill>
                <a:latin typeface="Arial" pitchFamily="34" charset="0"/>
                <a:ea typeface="ヒラギノ角ゴ Pro W3"/>
                <a:cs typeface="ヒラギノ角ゴ Pro W3"/>
              </a:defRPr>
            </a:lvl4pPr>
            <a:lvl5pPr marL="2057400" indent="-228600" defTabSz="457200" eaLnBrk="0" hangingPunct="0">
              <a:defRPr sz="2400">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spcAft>
                <a:spcPts val="2400"/>
              </a:spcAft>
            </a:pPr>
            <a:r>
              <a:rPr lang="en-US" sz="5400" dirty="0" smtClean="0">
                <a:solidFill>
                  <a:schemeClr val="bg1"/>
                </a:solidFill>
                <a:latin typeface="Arial Narrow Bold" pitchFamily="34" charset="0"/>
              </a:rPr>
              <a:t>Please note that </a:t>
            </a:r>
            <a:r>
              <a:rPr lang="en-US" sz="5400" u="sng" dirty="0">
                <a:solidFill>
                  <a:schemeClr val="bg1"/>
                </a:solidFill>
                <a:latin typeface="Arial Narrow Bold" pitchFamily="34" charset="0"/>
              </a:rPr>
              <a:t>only current and reported </a:t>
            </a:r>
            <a:r>
              <a:rPr lang="en-US" sz="5400" dirty="0">
                <a:solidFill>
                  <a:schemeClr val="bg1"/>
                </a:solidFill>
                <a:latin typeface="Arial Narrow Bold" pitchFamily="34" charset="0"/>
              </a:rPr>
              <a:t>Rotaract club presidents and Rotaract advisers will be given behind the scenes access to update club and member data.</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 y="6264693"/>
            <a:ext cx="1066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47554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RICommunications_cloud">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RICommunications_cloud</Template>
  <TotalTime>5432</TotalTime>
  <Words>1168</Words>
  <Application>Microsoft Office PowerPoint</Application>
  <PresentationFormat>On-screen Show (4:3)</PresentationFormat>
  <Paragraphs>103</Paragraphs>
  <Slides>47</Slides>
  <Notes>47</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RICommunications_cloud</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Arents</dc:creator>
  <cp:lastModifiedBy>Jessie Dunbar-Bickmore</cp:lastModifiedBy>
  <cp:revision>119</cp:revision>
  <cp:lastPrinted>2013-04-11T19:55:04Z</cp:lastPrinted>
  <dcterms:created xsi:type="dcterms:W3CDTF">2013-09-19T20:50:33Z</dcterms:created>
  <dcterms:modified xsi:type="dcterms:W3CDTF">2015-08-12T22:19:03Z</dcterms:modified>
</cp:coreProperties>
</file>